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8" r:id="rId5"/>
    <p:sldId id="260" r:id="rId6"/>
    <p:sldId id="261" r:id="rId7"/>
    <p:sldId id="265" r:id="rId8"/>
    <p:sldId id="267" r:id="rId9"/>
    <p:sldId id="268" r:id="rId10"/>
    <p:sldId id="270" r:id="rId11"/>
    <p:sldId id="269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8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8021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5235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2565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91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772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284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9189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2874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7936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724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35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6F13-5E69-495B-ACC4-E7312BE0C8DB}" type="datetimeFigureOut">
              <a:rPr lang="hu-HU" smtClean="0"/>
              <a:t>2019. 03. 15.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26049-089E-4C36-BD3F-A41B6BAD59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87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905244" y="3055716"/>
            <a:ext cx="55211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/>
              <a:t>Kunhegyes Város </a:t>
            </a:r>
          </a:p>
          <a:p>
            <a:pPr algn="ctr"/>
            <a:r>
              <a:rPr lang="hu-HU" sz="3200" dirty="0" smtClean="0"/>
              <a:t>Településfejlesztési Koncepciójának célrendszer-javaslata</a:t>
            </a:r>
            <a:endParaRPr lang="hu-HU" sz="32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641" y="528354"/>
            <a:ext cx="1678329" cy="183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49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2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176144" y="273782"/>
            <a:ext cx="8030818" cy="519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Településfejlesztési Koncepció célrendszer javaslata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13" name="Lekerekített téglalap 12"/>
          <p:cNvSpPr/>
          <p:nvPr/>
        </p:nvSpPr>
        <p:spPr>
          <a:xfrm>
            <a:off x="6264496" y="3900806"/>
            <a:ext cx="2700000" cy="12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hu-HU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Humán infrastruktúra </a:t>
            </a: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minőségi fejlesztése</a:t>
            </a:r>
            <a:endParaRPr lang="hu-HU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Lekerekített téglalap 15"/>
          <p:cNvSpPr/>
          <p:nvPr/>
        </p:nvSpPr>
        <p:spPr>
          <a:xfrm>
            <a:off x="3377395" y="5431756"/>
            <a:ext cx="2700000" cy="1260000"/>
          </a:xfrm>
          <a:prstGeom prst="roundRect">
            <a:avLst/>
          </a:prstGeom>
          <a:solidFill>
            <a:srgbClr val="FA6F6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Kisléptékű turisztikai fejlesztések</a:t>
            </a:r>
          </a:p>
        </p:txBody>
      </p:sp>
      <p:sp>
        <p:nvSpPr>
          <p:cNvPr id="20" name="Lekerekített téglalap 19"/>
          <p:cNvSpPr/>
          <p:nvPr/>
        </p:nvSpPr>
        <p:spPr>
          <a:xfrm>
            <a:off x="527133" y="2428308"/>
            <a:ext cx="2699999" cy="12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Városmarketing</a:t>
            </a:r>
            <a:endParaRPr lang="hu-HU" sz="16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ekerekített téglalap 24"/>
          <p:cNvSpPr/>
          <p:nvPr/>
        </p:nvSpPr>
        <p:spPr>
          <a:xfrm>
            <a:off x="527133" y="3930032"/>
            <a:ext cx="2700000" cy="12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közszolgáltatások és a közintézmények fejlesztése</a:t>
            </a:r>
          </a:p>
        </p:txBody>
      </p:sp>
      <p:sp>
        <p:nvSpPr>
          <p:cNvPr id="26" name="Lekerekített téglalap 25"/>
          <p:cNvSpPr/>
          <p:nvPr/>
        </p:nvSpPr>
        <p:spPr>
          <a:xfrm>
            <a:off x="527132" y="5431756"/>
            <a:ext cx="2700000" cy="12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Biztonságos elérhetőség, környezetbarát közlekedés</a:t>
            </a:r>
          </a:p>
        </p:txBody>
      </p:sp>
      <p:sp>
        <p:nvSpPr>
          <p:cNvPr id="27" name="Lekerekített téglalap 26"/>
          <p:cNvSpPr/>
          <p:nvPr/>
        </p:nvSpPr>
        <p:spPr>
          <a:xfrm>
            <a:off x="3342883" y="2428308"/>
            <a:ext cx="2700000" cy="1260000"/>
          </a:xfrm>
          <a:prstGeom prst="roundRect">
            <a:avLst/>
          </a:prstGeom>
          <a:solidFill>
            <a:srgbClr val="FA6F6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vállalkozói infrastruktúra fenntartása</a:t>
            </a:r>
            <a:endParaRPr lang="hu-HU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Lekerekített téglalap 27"/>
          <p:cNvSpPr/>
          <p:nvPr/>
        </p:nvSpPr>
        <p:spPr>
          <a:xfrm>
            <a:off x="3342883" y="3931191"/>
            <a:ext cx="2700000" cy="1260000"/>
          </a:xfrm>
          <a:prstGeom prst="roundRect">
            <a:avLst/>
          </a:prstGeom>
          <a:solidFill>
            <a:srgbClr val="FA6F6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munkahelyteremtés, az értékteremtő közfoglalkoztatás és az önfoglalkoztatás elősegítése</a:t>
            </a:r>
          </a:p>
        </p:txBody>
      </p:sp>
      <p:sp>
        <p:nvSpPr>
          <p:cNvPr id="29" name="Lekerekített téglalap 28"/>
          <p:cNvSpPr/>
          <p:nvPr/>
        </p:nvSpPr>
        <p:spPr>
          <a:xfrm>
            <a:off x="6264496" y="2428308"/>
            <a:ext cx="2700000" cy="12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Társadalmi megújulás és a szegénység mérséklése</a:t>
            </a:r>
          </a:p>
        </p:txBody>
      </p:sp>
      <p:sp>
        <p:nvSpPr>
          <p:cNvPr id="30" name="Lekerekített téglalap 29"/>
          <p:cNvSpPr/>
          <p:nvPr/>
        </p:nvSpPr>
        <p:spPr>
          <a:xfrm>
            <a:off x="6274936" y="5431756"/>
            <a:ext cx="2700000" cy="12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Demokratikus helyi kormányzás, hatékony </a:t>
            </a:r>
            <a:r>
              <a:rPr lang="hu-HU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önkormányzatiság</a:t>
            </a:r>
            <a:endParaRPr lang="hu-HU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Lekerekített téglalap 30"/>
          <p:cNvSpPr/>
          <p:nvPr/>
        </p:nvSpPr>
        <p:spPr>
          <a:xfrm>
            <a:off x="9180836" y="2428308"/>
            <a:ext cx="2700000" cy="126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Épített </a:t>
            </a: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környezet, „zöld” </a:t>
            </a: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Kunhegyes </a:t>
            </a:r>
          </a:p>
        </p:txBody>
      </p:sp>
      <p:sp>
        <p:nvSpPr>
          <p:cNvPr id="32" name="Lekerekített téglalap 31"/>
          <p:cNvSpPr/>
          <p:nvPr/>
        </p:nvSpPr>
        <p:spPr>
          <a:xfrm>
            <a:off x="9186109" y="3906741"/>
            <a:ext cx="2700000" cy="126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természeti környezet megőrzése, fejlesztése</a:t>
            </a:r>
          </a:p>
        </p:txBody>
      </p:sp>
      <p:sp>
        <p:nvSpPr>
          <p:cNvPr id="33" name="Lekerekített téglalap 32"/>
          <p:cNvSpPr/>
          <p:nvPr/>
        </p:nvSpPr>
        <p:spPr>
          <a:xfrm>
            <a:off x="9172477" y="5463991"/>
            <a:ext cx="2700000" cy="126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Alacsony</a:t>
            </a: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presztízsű lakóterületek fejlesztése</a:t>
            </a:r>
          </a:p>
        </p:txBody>
      </p:sp>
      <p:pic>
        <p:nvPicPr>
          <p:cNvPr id="34" name="Kép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38" y="134469"/>
            <a:ext cx="736114" cy="804941"/>
          </a:xfrm>
          <a:prstGeom prst="rect">
            <a:avLst/>
          </a:prstGeom>
        </p:spPr>
      </p:pic>
      <p:sp>
        <p:nvSpPr>
          <p:cNvPr id="35" name="Lekerekített téglalap 34"/>
          <p:cNvSpPr/>
          <p:nvPr/>
        </p:nvSpPr>
        <p:spPr>
          <a:xfrm>
            <a:off x="527133" y="1077901"/>
            <a:ext cx="2700000" cy="108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Kunhegyes mikro-térségi centrum szerepének erősítése, településközi kapcsolatainak </a:t>
            </a:r>
            <a:r>
              <a:rPr lang="hu-HU" sz="1600" dirty="0" smtClean="0"/>
              <a:t>élénkítése</a:t>
            </a:r>
            <a:endParaRPr lang="hu-HU" sz="2000" dirty="0"/>
          </a:p>
        </p:txBody>
      </p:sp>
      <p:sp>
        <p:nvSpPr>
          <p:cNvPr id="36" name="Lekerekített téglalap 35"/>
          <p:cNvSpPr/>
          <p:nvPr/>
        </p:nvSpPr>
        <p:spPr>
          <a:xfrm>
            <a:off x="3351057" y="1077901"/>
            <a:ext cx="2700000" cy="10800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/>
              <a:t>A helyi gazdasági hagyományokra és adottságokra alapozó, rugalmas és versenyképes gazdasági szerkezet kialakítása </a:t>
            </a:r>
          </a:p>
        </p:txBody>
      </p:sp>
      <p:sp>
        <p:nvSpPr>
          <p:cNvPr id="37" name="Lekerekített téglalap 36"/>
          <p:cNvSpPr/>
          <p:nvPr/>
        </p:nvSpPr>
        <p:spPr>
          <a:xfrm>
            <a:off x="6270958" y="1059223"/>
            <a:ext cx="2700000" cy="10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Az életminőség és életszínvonal javítása, társadalmi megújulás</a:t>
            </a:r>
            <a:endParaRPr lang="hu-HU" sz="1600" dirty="0"/>
          </a:p>
        </p:txBody>
      </p:sp>
      <p:sp>
        <p:nvSpPr>
          <p:cNvPr id="38" name="Lekerekített téglalap 37"/>
          <p:cNvSpPr/>
          <p:nvPr/>
        </p:nvSpPr>
        <p:spPr>
          <a:xfrm>
            <a:off x="9180836" y="1072670"/>
            <a:ext cx="2700000" cy="10800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 minőségi városi épített és természeti környezet megőrzése, fejlesztése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06034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176144" y="273782"/>
            <a:ext cx="8030818" cy="519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Településfejlesztési Koncepció célrendszer javaslata</a:t>
            </a:r>
            <a:endParaRPr lang="hu-HU" sz="2000" dirty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38" y="134469"/>
            <a:ext cx="736114" cy="804941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649070" y="2447365"/>
            <a:ext cx="692523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/>
              <a:t>Köszönjük a megtisztelő figyelmet! </a:t>
            </a:r>
          </a:p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r>
              <a:rPr lang="hu-HU" dirty="0"/>
              <a:t> </a:t>
            </a:r>
            <a:r>
              <a:rPr lang="hu-HU" b="1" dirty="0" err="1"/>
              <a:t>Kiszelovics</a:t>
            </a:r>
            <a:r>
              <a:rPr lang="hu-HU" b="1" dirty="0"/>
              <a:t> és Társa Kft. </a:t>
            </a:r>
            <a:endParaRPr lang="hu-HU" dirty="0"/>
          </a:p>
          <a:p>
            <a:pPr algn="ctr"/>
            <a:r>
              <a:rPr lang="hu-HU" dirty="0"/>
              <a:t>5000 Szolnok, Szántó </a:t>
            </a:r>
            <a:r>
              <a:rPr lang="hu-HU" dirty="0" err="1"/>
              <a:t>Krt</a:t>
            </a:r>
            <a:r>
              <a:rPr lang="hu-HU" dirty="0"/>
              <a:t> 52. II/5. 	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5632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16284" y="1481559"/>
            <a:ext cx="92597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A Településfejlesztési Koncepció célrendszere Kunhegyes Város stratégiai dokumentumaiban foglalt célrendszerek, célkitűzések előzetes vizsgálata alapján került összeállításra, összhangban a stratégiai dokumentumokban foglaltakkal. 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Ezek a dokumentumok: 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- Kunhegyes Város Integrált Településfejlesztési Stratégiája (ITS)</a:t>
            </a:r>
          </a:p>
          <a:p>
            <a:pPr algn="just"/>
            <a:r>
              <a:rPr lang="hu-HU" sz="2400" dirty="0" smtClean="0"/>
              <a:t>- Kunhegyes Város Gazdasági Programja</a:t>
            </a:r>
            <a:endParaRPr lang="hu-HU" sz="24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38" y="134469"/>
            <a:ext cx="736114" cy="80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5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1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129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16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2575131" y="1891127"/>
            <a:ext cx="2700000" cy="108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Kunhegyes mikro-térségi centrum szerepének erősítése, településközi </a:t>
            </a:r>
            <a:r>
              <a:rPr lang="hu-HU" sz="1200" dirty="0" smtClean="0">
                <a:solidFill>
                  <a:schemeClr val="tx1"/>
                </a:solidFill>
              </a:rPr>
              <a:t>kapcsolatainak élénkítése</a:t>
            </a:r>
          </a:p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(GP. – 1. átfogó cél)</a:t>
            </a: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2575131" y="3454497"/>
            <a:ext cx="2700000" cy="108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A helyi gazdasági hagyományokra és adottságokra, valamint a kulturális és táji </a:t>
            </a:r>
            <a:r>
              <a:rPr lang="hu-HU" sz="1200" dirty="0" smtClean="0">
                <a:solidFill>
                  <a:schemeClr val="tx1"/>
                </a:solidFill>
              </a:rPr>
              <a:t>örökségre alapozó</a:t>
            </a:r>
            <a:r>
              <a:rPr lang="hu-HU" sz="1200" dirty="0">
                <a:solidFill>
                  <a:schemeClr val="tx1"/>
                </a:solidFill>
              </a:rPr>
              <a:t>, rugalmas és versenyképes gazdasági szerkezet </a:t>
            </a:r>
            <a:r>
              <a:rPr lang="hu-HU" sz="1200" dirty="0" smtClean="0">
                <a:solidFill>
                  <a:schemeClr val="tx1"/>
                </a:solidFill>
              </a:rPr>
              <a:t>kialakítása </a:t>
            </a:r>
          </a:p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(GP. – 2. átfogó cél)</a:t>
            </a: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2505557" y="5017868"/>
            <a:ext cx="2700000" cy="108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„Élhető” város megteremtése a helyi közösségek szerepének növelésével és </a:t>
            </a:r>
            <a:r>
              <a:rPr lang="hu-HU" sz="1200" dirty="0" smtClean="0">
                <a:solidFill>
                  <a:schemeClr val="tx1"/>
                </a:solidFill>
              </a:rPr>
              <a:t>fenntartható település-fejlesztési </a:t>
            </a:r>
            <a:r>
              <a:rPr lang="hu-HU" sz="1200" dirty="0">
                <a:solidFill>
                  <a:schemeClr val="tx1"/>
                </a:solidFill>
              </a:rPr>
              <a:t>akciókkal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(GP. – 3. átfogó cél)</a:t>
            </a: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6670053" y="1891127"/>
            <a:ext cx="2700000" cy="108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A helyi természeti, gazdasági, kulturális és táji örökség felhasználása fenntartható</a:t>
            </a:r>
            <a:r>
              <a:rPr lang="hu-HU" sz="1200" dirty="0" smtClean="0">
                <a:solidFill>
                  <a:schemeClr val="tx1"/>
                </a:solidFill>
              </a:rPr>
              <a:t>, klíma-</a:t>
            </a:r>
            <a:r>
              <a:rPr lang="hu-HU" sz="1200" dirty="0">
                <a:solidFill>
                  <a:schemeClr val="tx1"/>
                </a:solidFill>
              </a:rPr>
              <a:t>, környezet és energiatudatos gazdaság </a:t>
            </a:r>
            <a:r>
              <a:rPr lang="hu-HU" sz="1200" dirty="0" smtClean="0">
                <a:solidFill>
                  <a:schemeClr val="tx1"/>
                </a:solidFill>
              </a:rPr>
              <a:t>fejlesztésére</a:t>
            </a:r>
          </a:p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(ITS. </a:t>
            </a:r>
            <a:r>
              <a:rPr lang="hu-HU" sz="1200" dirty="0">
                <a:solidFill>
                  <a:schemeClr val="tx1"/>
                </a:solidFill>
              </a:rPr>
              <a:t>– 1. átfogó cél)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6670053" y="3459714"/>
            <a:ext cx="2700000" cy="108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Kunhegyes városnak, a térségi szerepének valamint a </a:t>
            </a:r>
            <a:r>
              <a:rPr lang="hu-HU" sz="1200" dirty="0" smtClean="0">
                <a:solidFill>
                  <a:schemeClr val="tx1"/>
                </a:solidFill>
              </a:rPr>
              <a:t>kapcsolatrendszerének az erősítése</a:t>
            </a:r>
            <a:endParaRPr lang="hu-HU" sz="1200" dirty="0">
              <a:solidFill>
                <a:schemeClr val="tx1"/>
              </a:solidFill>
            </a:endParaRPr>
          </a:p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(ITS. </a:t>
            </a:r>
            <a:r>
              <a:rPr lang="hu-HU" sz="1200" dirty="0">
                <a:solidFill>
                  <a:schemeClr val="tx1"/>
                </a:solidFill>
              </a:rPr>
              <a:t>– </a:t>
            </a:r>
            <a:r>
              <a:rPr lang="hu-HU" sz="1200" dirty="0" smtClean="0">
                <a:solidFill>
                  <a:schemeClr val="tx1"/>
                </a:solidFill>
              </a:rPr>
              <a:t>2. </a:t>
            </a:r>
            <a:r>
              <a:rPr lang="hu-HU" sz="1200" dirty="0">
                <a:solidFill>
                  <a:schemeClr val="tx1"/>
                </a:solidFill>
              </a:rPr>
              <a:t>átfogó cél)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6670053" y="5017868"/>
            <a:ext cx="2700000" cy="108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Az életminőség és életszínvonal javítása, társadalmi </a:t>
            </a:r>
            <a:r>
              <a:rPr lang="hu-HU" sz="1200" dirty="0" smtClean="0">
                <a:solidFill>
                  <a:schemeClr val="tx1"/>
                </a:solidFill>
              </a:rPr>
              <a:t>megújulás</a:t>
            </a:r>
          </a:p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(</a:t>
            </a:r>
            <a:r>
              <a:rPr lang="hu-HU" sz="1200" dirty="0">
                <a:solidFill>
                  <a:schemeClr val="tx1"/>
                </a:solidFill>
              </a:rPr>
              <a:t>ITS. – </a:t>
            </a:r>
            <a:r>
              <a:rPr lang="hu-HU" sz="1200" dirty="0" smtClean="0">
                <a:solidFill>
                  <a:schemeClr val="tx1"/>
                </a:solidFill>
              </a:rPr>
              <a:t>3. </a:t>
            </a:r>
            <a:r>
              <a:rPr lang="hu-HU" sz="1200" dirty="0">
                <a:solidFill>
                  <a:schemeClr val="tx1"/>
                </a:solidFill>
              </a:rPr>
              <a:t>átfogó cél)</a:t>
            </a:r>
          </a:p>
        </p:txBody>
      </p:sp>
      <p:cxnSp>
        <p:nvCxnSpPr>
          <p:cNvPr id="11" name="Egyenes összekötő nyíllal 10"/>
          <p:cNvCxnSpPr>
            <a:stCxn id="4" idx="3"/>
            <a:endCxn id="8" idx="1"/>
          </p:cNvCxnSpPr>
          <p:nvPr/>
        </p:nvCxnSpPr>
        <p:spPr>
          <a:xfrm>
            <a:off x="5275131" y="2431127"/>
            <a:ext cx="1394922" cy="156858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endCxn id="7" idx="1"/>
          </p:cNvCxnSpPr>
          <p:nvPr/>
        </p:nvCxnSpPr>
        <p:spPr>
          <a:xfrm flipV="1">
            <a:off x="5275131" y="2431127"/>
            <a:ext cx="1394922" cy="156858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>
            <a:endCxn id="9" idx="1"/>
          </p:cNvCxnSpPr>
          <p:nvPr/>
        </p:nvCxnSpPr>
        <p:spPr>
          <a:xfrm flipV="1">
            <a:off x="5205557" y="5557868"/>
            <a:ext cx="1464496" cy="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kerekített téglalap 16"/>
          <p:cNvSpPr/>
          <p:nvPr/>
        </p:nvSpPr>
        <p:spPr>
          <a:xfrm>
            <a:off x="2575131" y="924339"/>
            <a:ext cx="2700000" cy="67586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Gazdasági Program átfogó céljai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8" name="Lekerekített téglalap 17"/>
          <p:cNvSpPr/>
          <p:nvPr/>
        </p:nvSpPr>
        <p:spPr>
          <a:xfrm>
            <a:off x="6670053" y="924338"/>
            <a:ext cx="2700000" cy="6758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ITS átfogó céljai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9" name="Egyenlő 18"/>
          <p:cNvSpPr/>
          <p:nvPr/>
        </p:nvSpPr>
        <p:spPr>
          <a:xfrm>
            <a:off x="5652960" y="1060200"/>
            <a:ext cx="662382" cy="35277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2355574" y="144957"/>
            <a:ext cx="8030818" cy="519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Kunhegyes ITS és Gazdasági Program célrendszerei gyakorlatilag azonosak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1" name="Lekerekített téglalap 20"/>
          <p:cNvSpPr/>
          <p:nvPr/>
        </p:nvSpPr>
        <p:spPr>
          <a:xfrm>
            <a:off x="2575131" y="3454497"/>
            <a:ext cx="2700000" cy="10800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A helyi gazdasági hagyományokra és adottságokra, valamint a kulturális és táji </a:t>
            </a:r>
            <a:r>
              <a:rPr lang="hu-HU" sz="1200" dirty="0" smtClean="0"/>
              <a:t>örökségre alapozó</a:t>
            </a:r>
            <a:r>
              <a:rPr lang="hu-HU" sz="1200" dirty="0"/>
              <a:t>, rugalmas és versenyképes gazdasági szerkezet </a:t>
            </a:r>
            <a:r>
              <a:rPr lang="hu-HU" sz="1200" dirty="0" smtClean="0"/>
              <a:t>kialakítása </a:t>
            </a:r>
          </a:p>
          <a:p>
            <a:pPr algn="ctr"/>
            <a:r>
              <a:rPr lang="hu-HU" sz="1200" dirty="0" smtClean="0"/>
              <a:t>(GP. – 2. átfogó cél)</a:t>
            </a:r>
            <a:endParaRPr lang="hu-HU" sz="1200" dirty="0"/>
          </a:p>
        </p:txBody>
      </p:sp>
      <p:sp>
        <p:nvSpPr>
          <p:cNvPr id="22" name="Lekerekített téglalap 21"/>
          <p:cNvSpPr/>
          <p:nvPr/>
        </p:nvSpPr>
        <p:spPr>
          <a:xfrm>
            <a:off x="6670053" y="1889814"/>
            <a:ext cx="2700000" cy="1080000"/>
          </a:xfrm>
          <a:prstGeom prst="roundRect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A helyi természeti, gazdasági, kulturális és táji örökség felhasználása fenntartható</a:t>
            </a:r>
            <a:r>
              <a:rPr lang="hu-HU" sz="1200" dirty="0" smtClean="0"/>
              <a:t>, klíma-</a:t>
            </a:r>
            <a:r>
              <a:rPr lang="hu-HU" sz="1200" dirty="0"/>
              <a:t>, környezet és energiatudatos gazdaság </a:t>
            </a:r>
            <a:r>
              <a:rPr lang="hu-HU" sz="1200" dirty="0" smtClean="0"/>
              <a:t>fejlesztésére</a:t>
            </a:r>
          </a:p>
          <a:p>
            <a:pPr algn="ctr"/>
            <a:r>
              <a:rPr lang="hu-HU" sz="1200" dirty="0" smtClean="0"/>
              <a:t>(ITS. </a:t>
            </a:r>
            <a:r>
              <a:rPr lang="hu-HU" sz="1200" dirty="0"/>
              <a:t>– 1. átfogó cél)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469392" y="3727106"/>
            <a:ext cx="1743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</a:rPr>
              <a:t>Gazdasági cél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9742643" y="2231071"/>
            <a:ext cx="1743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</a:rPr>
              <a:t>Gazdasági cél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319409" y="2131730"/>
            <a:ext cx="2036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accent1">
                    <a:lumMod val="50000"/>
                  </a:schemeClr>
                </a:solidFill>
              </a:rPr>
              <a:t>Térségi szerepkör</a:t>
            </a:r>
            <a:endParaRPr lang="hu-H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9713832" y="3776422"/>
            <a:ext cx="2036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accent1">
                    <a:lumMod val="50000"/>
                  </a:schemeClr>
                </a:solidFill>
              </a:rPr>
              <a:t>Térségi szerepkör</a:t>
            </a:r>
            <a:endParaRPr lang="hu-H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Lekerekített téglalap 25"/>
          <p:cNvSpPr/>
          <p:nvPr/>
        </p:nvSpPr>
        <p:spPr>
          <a:xfrm>
            <a:off x="6670053" y="3454497"/>
            <a:ext cx="2700000" cy="1080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Kunhegyes városnak, a térségi szerepének valamint a </a:t>
            </a:r>
            <a:r>
              <a:rPr lang="hu-HU" sz="1200" dirty="0" smtClean="0"/>
              <a:t>kapcsolatrendszerének az erősítése</a:t>
            </a:r>
            <a:endParaRPr lang="hu-HU" sz="1200" dirty="0"/>
          </a:p>
          <a:p>
            <a:pPr algn="ctr"/>
            <a:r>
              <a:rPr lang="hu-HU" sz="1200" dirty="0" smtClean="0"/>
              <a:t>(ITS. </a:t>
            </a:r>
            <a:r>
              <a:rPr lang="hu-HU" sz="1200" dirty="0"/>
              <a:t>– </a:t>
            </a:r>
            <a:r>
              <a:rPr lang="hu-HU" sz="1200" dirty="0" smtClean="0"/>
              <a:t>2. </a:t>
            </a:r>
            <a:r>
              <a:rPr lang="hu-HU" sz="1200" dirty="0"/>
              <a:t>átfogó cél)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319409" y="5322482"/>
            <a:ext cx="2036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</a:rPr>
              <a:t>Társadalmi célok</a:t>
            </a:r>
            <a:endParaRPr lang="hu-H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9713831" y="5326471"/>
            <a:ext cx="2036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</a:rPr>
              <a:t>Társadalmi célok</a:t>
            </a:r>
            <a:endParaRPr lang="hu-H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Lekerekített téglalap 28"/>
          <p:cNvSpPr/>
          <p:nvPr/>
        </p:nvSpPr>
        <p:spPr>
          <a:xfrm>
            <a:off x="2505557" y="5017868"/>
            <a:ext cx="2700000" cy="10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„Élhető” város megteremtése a helyi közösségek szerepének növelésével és </a:t>
            </a:r>
            <a:r>
              <a:rPr lang="hu-HU" sz="1200" dirty="0" smtClean="0"/>
              <a:t>fenntartható település-fejlesztési </a:t>
            </a:r>
            <a:r>
              <a:rPr lang="hu-HU" sz="1200" dirty="0"/>
              <a:t>akciókkal</a:t>
            </a:r>
            <a:r>
              <a:rPr lang="hu-HU" sz="1200" dirty="0" smtClean="0"/>
              <a:t> </a:t>
            </a:r>
          </a:p>
          <a:p>
            <a:pPr algn="ctr"/>
            <a:r>
              <a:rPr lang="hu-HU" sz="1200" dirty="0" smtClean="0"/>
              <a:t>(GP. – 3. átfogó cél)</a:t>
            </a:r>
            <a:endParaRPr lang="hu-HU" sz="1200" dirty="0"/>
          </a:p>
        </p:txBody>
      </p:sp>
      <p:sp>
        <p:nvSpPr>
          <p:cNvPr id="30" name="Lekerekített téglalap 29"/>
          <p:cNvSpPr/>
          <p:nvPr/>
        </p:nvSpPr>
        <p:spPr>
          <a:xfrm>
            <a:off x="6670053" y="5024226"/>
            <a:ext cx="2700000" cy="10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Az életminőség és életszínvonal javítása, társadalmi </a:t>
            </a:r>
            <a:r>
              <a:rPr lang="hu-HU" sz="1200" dirty="0" smtClean="0"/>
              <a:t>megújulás</a:t>
            </a:r>
          </a:p>
          <a:p>
            <a:pPr algn="ctr"/>
            <a:r>
              <a:rPr lang="hu-HU" sz="1200" dirty="0" smtClean="0"/>
              <a:t>(</a:t>
            </a:r>
            <a:r>
              <a:rPr lang="hu-HU" sz="1200" dirty="0"/>
              <a:t>ITS. – </a:t>
            </a:r>
            <a:r>
              <a:rPr lang="hu-HU" sz="1200" dirty="0" smtClean="0"/>
              <a:t>3. </a:t>
            </a:r>
            <a:r>
              <a:rPr lang="hu-HU" sz="1200" dirty="0"/>
              <a:t>átfogó cél)</a:t>
            </a:r>
          </a:p>
        </p:txBody>
      </p:sp>
      <p:sp>
        <p:nvSpPr>
          <p:cNvPr id="31" name="Lekerekített téglalap 30"/>
          <p:cNvSpPr/>
          <p:nvPr/>
        </p:nvSpPr>
        <p:spPr>
          <a:xfrm>
            <a:off x="2575131" y="1889985"/>
            <a:ext cx="2700000" cy="10800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Kunhegyes mikro-térségi centrum szerepének erősítése, településközi </a:t>
            </a:r>
            <a:r>
              <a:rPr lang="hu-HU" sz="1200" dirty="0" smtClean="0"/>
              <a:t>kapcsolatainak élénkítése</a:t>
            </a:r>
          </a:p>
          <a:p>
            <a:pPr algn="ctr"/>
            <a:r>
              <a:rPr lang="hu-HU" sz="1200" dirty="0" smtClean="0"/>
              <a:t>(GP. – 1. átfogó cél)</a:t>
            </a:r>
            <a:endParaRPr lang="hu-HU" sz="1200" dirty="0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38" y="134469"/>
            <a:ext cx="736114" cy="80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854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8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700"/>
                            </p:stCondLst>
                            <p:childTnLst>
                              <p:par>
                                <p:cTn id="60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69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8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96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11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129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144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17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" grpId="0"/>
      <p:bldP spid="23" grpId="0"/>
      <p:bldP spid="24" grpId="0"/>
      <p:bldP spid="25" grpId="0"/>
      <p:bldP spid="26" grpId="0" animBg="1"/>
      <p:bldP spid="27" grpId="0"/>
      <p:bldP spid="28" grpId="0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1471888" y="927031"/>
            <a:ext cx="2700000" cy="1080000"/>
          </a:xfrm>
          <a:prstGeom prst="round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A helyi természeti, gazdasági, kulturális és táji örökség felhasználása fenntartható</a:t>
            </a:r>
            <a:r>
              <a:rPr lang="hu-HU" sz="1200" dirty="0" smtClean="0"/>
              <a:t>, klíma-</a:t>
            </a:r>
            <a:r>
              <a:rPr lang="hu-HU" sz="1200" dirty="0"/>
              <a:t>, környezet és energiatudatos gazdaság </a:t>
            </a:r>
            <a:r>
              <a:rPr lang="hu-HU" sz="1200" dirty="0" smtClean="0"/>
              <a:t>fejlesztésére</a:t>
            </a:r>
          </a:p>
          <a:p>
            <a:pPr algn="ctr"/>
            <a:r>
              <a:rPr lang="hu-HU" sz="1200" dirty="0" smtClean="0"/>
              <a:t>(ITS. </a:t>
            </a:r>
            <a:r>
              <a:rPr lang="hu-HU" sz="1200" dirty="0"/>
              <a:t>– 1. átfogó cél)</a:t>
            </a:r>
          </a:p>
        </p:txBody>
      </p:sp>
      <p:sp>
        <p:nvSpPr>
          <p:cNvPr id="4" name="Téglalap 3"/>
          <p:cNvSpPr/>
          <p:nvPr/>
        </p:nvSpPr>
        <p:spPr>
          <a:xfrm>
            <a:off x="1471888" y="2315817"/>
            <a:ext cx="2700000" cy="1080000"/>
          </a:xfrm>
          <a:prstGeom prst="rect">
            <a:avLst/>
          </a:prstGeom>
          <a:solidFill>
            <a:srgbClr val="EC604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T1: A munkahelyteremtés, az értékteremtő közfoglalkoztatás és az önfoglalkoztatás elősegítése</a:t>
            </a:r>
          </a:p>
          <a:p>
            <a:pPr algn="ctr"/>
            <a:r>
              <a:rPr lang="hu-HU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Tematikus cél 1. – az ITS 1. Átfogó célhoz rendelve </a:t>
            </a:r>
            <a:endParaRPr lang="hu-HU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471888" y="3807360"/>
            <a:ext cx="2700000" cy="1080000"/>
          </a:xfrm>
          <a:prstGeom prst="rect">
            <a:avLst/>
          </a:prstGeom>
          <a:solidFill>
            <a:srgbClr val="EC604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T2: Vállalkozásfejlesztés, a vállalkozói infrastruktúra és a turizmus fejlesztése a gazdaság megerősítésére</a:t>
            </a:r>
          </a:p>
          <a:p>
            <a:pPr algn="ctr"/>
            <a:r>
              <a:rPr lang="hu-HU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Tematikus cél 2. – az ITS 1. Átfogó célhoz rendelve </a:t>
            </a:r>
            <a:endParaRPr lang="hu-HU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471888" y="5194851"/>
            <a:ext cx="2700000" cy="1080000"/>
          </a:xfrm>
          <a:prstGeom prst="rect">
            <a:avLst/>
          </a:prstGeom>
          <a:solidFill>
            <a:srgbClr val="EC604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T3: Zöld Kunhegyes program – az energiahatékonyság növelése és a szennyezőanyag kibocsátás csökkentése</a:t>
            </a:r>
          </a:p>
          <a:p>
            <a:pPr algn="ctr"/>
            <a:r>
              <a:rPr lang="hu-HU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Tematikus cél 3. – az ITS 1. Átfogó célhoz rendelve </a:t>
            </a:r>
            <a:endParaRPr lang="hu-HU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4721983" y="927031"/>
            <a:ext cx="2700000" cy="1080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Kunhegyes városnak, a térségi szerepének valamint a </a:t>
            </a:r>
            <a:r>
              <a:rPr lang="hu-HU" sz="1200" dirty="0" smtClean="0"/>
              <a:t>kapcsolatrendszerének az erősítése</a:t>
            </a:r>
            <a:endParaRPr lang="hu-HU" sz="1200" dirty="0"/>
          </a:p>
          <a:p>
            <a:pPr algn="ctr"/>
            <a:r>
              <a:rPr lang="hu-HU" sz="1200" dirty="0" smtClean="0"/>
              <a:t>(ITS. </a:t>
            </a:r>
            <a:r>
              <a:rPr lang="hu-HU" sz="1200" dirty="0"/>
              <a:t>– </a:t>
            </a:r>
            <a:r>
              <a:rPr lang="hu-HU" sz="1200" dirty="0" smtClean="0"/>
              <a:t>2. </a:t>
            </a:r>
            <a:r>
              <a:rPr lang="hu-HU" sz="1200" dirty="0"/>
              <a:t>átfogó cél)</a:t>
            </a:r>
          </a:p>
        </p:txBody>
      </p:sp>
      <p:sp>
        <p:nvSpPr>
          <p:cNvPr id="9" name="Téglalap 8"/>
          <p:cNvSpPr/>
          <p:nvPr/>
        </p:nvSpPr>
        <p:spPr>
          <a:xfrm>
            <a:off x="4721983" y="2315817"/>
            <a:ext cx="2700000" cy="10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T4: Biztonságos elérhetőség, környezetbarát közlekedés</a:t>
            </a:r>
          </a:p>
          <a:p>
            <a:pPr algn="ctr"/>
            <a:r>
              <a:rPr lang="hu-HU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Tematikus cél 4. – az ITS 2. Átfogó célhoz rendelve </a:t>
            </a:r>
            <a:endParaRPr lang="hu-HU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721983" y="3807360"/>
            <a:ext cx="2700000" cy="10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T5: A közszolgáltatások és a közintézmények fejlesztése az életminőség javítására</a:t>
            </a:r>
          </a:p>
          <a:p>
            <a:pPr algn="ctr"/>
            <a:r>
              <a:rPr lang="hu-HU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Tematikus cél 5. – az ITS 2. Átfogó célhoz rendelve </a:t>
            </a:r>
            <a:endParaRPr lang="hu-HU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ekerekített téglalap 11"/>
          <p:cNvSpPr/>
          <p:nvPr/>
        </p:nvSpPr>
        <p:spPr>
          <a:xfrm>
            <a:off x="8113644" y="927031"/>
            <a:ext cx="2700000" cy="10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Az életminőség és életszínvonal javítása, társadalmi </a:t>
            </a:r>
            <a:r>
              <a:rPr lang="hu-HU" sz="1200" dirty="0" smtClean="0"/>
              <a:t>megújulás</a:t>
            </a:r>
          </a:p>
          <a:p>
            <a:pPr algn="ctr"/>
            <a:r>
              <a:rPr lang="hu-HU" sz="1200" dirty="0" smtClean="0"/>
              <a:t>(</a:t>
            </a:r>
            <a:r>
              <a:rPr lang="hu-HU" sz="1200" dirty="0"/>
              <a:t>ITS. – </a:t>
            </a:r>
            <a:r>
              <a:rPr lang="hu-HU" sz="1200" dirty="0" smtClean="0"/>
              <a:t>3. </a:t>
            </a:r>
            <a:r>
              <a:rPr lang="hu-HU" sz="1200" dirty="0"/>
              <a:t>átfogó cél)</a:t>
            </a:r>
          </a:p>
        </p:txBody>
      </p:sp>
      <p:sp>
        <p:nvSpPr>
          <p:cNvPr id="13" name="Téglalap 12"/>
          <p:cNvSpPr/>
          <p:nvPr/>
        </p:nvSpPr>
        <p:spPr>
          <a:xfrm>
            <a:off x="8113644" y="2315817"/>
            <a:ext cx="2700000" cy="1080000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T6: Társadalmi megújulás és a szegénység mérséklése</a:t>
            </a:r>
          </a:p>
          <a:p>
            <a:pPr algn="ctr"/>
            <a:r>
              <a:rPr lang="hu-HU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Tematikus cél 6. – az ITS 3. Átfogó célhoz rendelve </a:t>
            </a:r>
            <a:endParaRPr lang="hu-HU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8113644" y="3806065"/>
            <a:ext cx="2700000" cy="1080000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T7: Települési környezet védelme, a településkép javítása, szociális </a:t>
            </a:r>
            <a:r>
              <a:rPr lang="hu-HU" sz="12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városrehabilitáció</a:t>
            </a:r>
            <a:endParaRPr lang="hu-H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u-HU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Tematikus cél 7. – az ITS 3. Átfogó célhoz rendelve </a:t>
            </a:r>
            <a:endParaRPr lang="hu-HU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2355574" y="144957"/>
            <a:ext cx="8030818" cy="519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ITS átfogó és tematikus célrendszere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27252" y="649339"/>
            <a:ext cx="998806" cy="1534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Átfogó célok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127252" y="3578657"/>
            <a:ext cx="998806" cy="2259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Tematikus célok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38" y="134469"/>
            <a:ext cx="736114" cy="80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38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885713" y="2729877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Munkahelyteremtés feltételeinek elősegítése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885713" y="3503473"/>
            <a:ext cx="2256182" cy="6062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Helyi gazdaság, befektetés-ösztönzés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885713" y="4243938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Kommunális feladatok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885713" y="5017534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Lakáshelyzet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4530062" y="2729877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Egészségügy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4530062" y="3503473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Oktatás-nevelés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4530062" y="4277069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Településfejlesztés, városarculat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4530062" y="5017533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Közszolgáltatások (szemétszállítás, víz és csatorna)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885713" y="5757999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Szociálpolitika, családok támogatása</a:t>
            </a:r>
          </a:p>
        </p:txBody>
      </p:sp>
      <p:sp>
        <p:nvSpPr>
          <p:cNvPr id="12" name="Lekerekített téglalap 11"/>
          <p:cNvSpPr/>
          <p:nvPr/>
        </p:nvSpPr>
        <p:spPr>
          <a:xfrm>
            <a:off x="4530062" y="5804891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Kultúra, művészetek, közgyűjtemények</a:t>
            </a:r>
          </a:p>
        </p:txBody>
      </p:sp>
      <p:sp>
        <p:nvSpPr>
          <p:cNvPr id="13" name="Lekerekített téglalap 12"/>
          <p:cNvSpPr/>
          <p:nvPr/>
        </p:nvSpPr>
        <p:spPr>
          <a:xfrm>
            <a:off x="8174411" y="2720514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Sport</a:t>
            </a:r>
          </a:p>
        </p:txBody>
      </p:sp>
      <p:sp>
        <p:nvSpPr>
          <p:cNvPr id="14" name="Lekerekített téglalap 13"/>
          <p:cNvSpPr/>
          <p:nvPr/>
        </p:nvSpPr>
        <p:spPr>
          <a:xfrm>
            <a:off x="8164474" y="3513159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Nemzetközi és civil kapcsolatok</a:t>
            </a:r>
          </a:p>
        </p:txBody>
      </p:sp>
      <p:sp>
        <p:nvSpPr>
          <p:cNvPr id="15" name="Lekerekített téglalap 14"/>
          <p:cNvSpPr/>
          <p:nvPr/>
        </p:nvSpPr>
        <p:spPr>
          <a:xfrm>
            <a:off x="8164474" y="4277069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Turizmus, idegenforgalom</a:t>
            </a:r>
          </a:p>
        </p:txBody>
      </p:sp>
      <p:sp>
        <p:nvSpPr>
          <p:cNvPr id="16" name="Lekerekített téglalap 15"/>
          <p:cNvSpPr/>
          <p:nvPr/>
        </p:nvSpPr>
        <p:spPr>
          <a:xfrm>
            <a:off x="8174411" y="5022480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Környezetvédelem</a:t>
            </a:r>
          </a:p>
        </p:txBody>
      </p:sp>
      <p:sp>
        <p:nvSpPr>
          <p:cNvPr id="17" name="Lekerekített téglalap 16"/>
          <p:cNvSpPr/>
          <p:nvPr/>
        </p:nvSpPr>
        <p:spPr>
          <a:xfrm>
            <a:off x="8164474" y="5804890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Önkormányzati igazgatás, költségvetés</a:t>
            </a:r>
            <a:endParaRPr lang="hu-HU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2176144" y="273782"/>
            <a:ext cx="8030818" cy="519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Gazdasági program célrendszere és beavatkozásai</a:t>
            </a:r>
            <a:endParaRPr lang="hu-HU" sz="2000" dirty="0">
              <a:solidFill>
                <a:schemeClr val="tx1"/>
              </a:solidFill>
            </a:endParaRPr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38" y="134469"/>
            <a:ext cx="736114" cy="80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02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5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ekerekített téglalap 22"/>
          <p:cNvSpPr/>
          <p:nvPr/>
        </p:nvSpPr>
        <p:spPr>
          <a:xfrm>
            <a:off x="874396" y="3520690"/>
            <a:ext cx="2256182" cy="6062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Helyi gazdaság, befektetés-ösztönzés</a:t>
            </a:r>
          </a:p>
        </p:txBody>
      </p:sp>
      <p:sp>
        <p:nvSpPr>
          <p:cNvPr id="3" name="Lekerekített téglalap 2"/>
          <p:cNvSpPr/>
          <p:nvPr/>
        </p:nvSpPr>
        <p:spPr>
          <a:xfrm>
            <a:off x="875912" y="2739036"/>
            <a:ext cx="2256182" cy="606287"/>
          </a:xfrm>
          <a:prstGeom prst="round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Munkahelyteremtés feltételeinek elősegítése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875912" y="3512632"/>
            <a:ext cx="2256182" cy="606287"/>
          </a:xfrm>
          <a:prstGeom prst="round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Helyi gazdaság, befektetés-ösztönzés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875912" y="4253097"/>
            <a:ext cx="2256182" cy="606287"/>
          </a:xfrm>
          <a:prstGeom prst="round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Kommunális feladatok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875912" y="5026693"/>
            <a:ext cx="2256182" cy="606287"/>
          </a:xfrm>
          <a:prstGeom prst="round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Lakáshelyzet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4520261" y="2739036"/>
            <a:ext cx="2256182" cy="606287"/>
          </a:xfrm>
          <a:prstGeom prst="round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Egészségügy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4520261" y="3512632"/>
            <a:ext cx="2256182" cy="606287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Oktatás-nevelés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4520261" y="4286228"/>
            <a:ext cx="2256182" cy="606287"/>
          </a:xfrm>
          <a:prstGeom prst="round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Településfejlesztés, városarculat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4520261" y="5026692"/>
            <a:ext cx="2256182" cy="606287"/>
          </a:xfrm>
          <a:prstGeom prst="round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Közszolgáltatások (szemétszállítás, víz és csatorna)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875912" y="5767158"/>
            <a:ext cx="2256182" cy="606287"/>
          </a:xfrm>
          <a:prstGeom prst="round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Szociálpolitika, családok támogatása</a:t>
            </a:r>
          </a:p>
        </p:txBody>
      </p:sp>
      <p:sp>
        <p:nvSpPr>
          <p:cNvPr id="12" name="Lekerekített téglalap 11"/>
          <p:cNvSpPr/>
          <p:nvPr/>
        </p:nvSpPr>
        <p:spPr>
          <a:xfrm>
            <a:off x="4520261" y="5814050"/>
            <a:ext cx="2256182" cy="606287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Kultúra, művészetek, közgyűjtemények</a:t>
            </a:r>
          </a:p>
        </p:txBody>
      </p:sp>
      <p:sp>
        <p:nvSpPr>
          <p:cNvPr id="13" name="Lekerekített téglalap 12"/>
          <p:cNvSpPr/>
          <p:nvPr/>
        </p:nvSpPr>
        <p:spPr>
          <a:xfrm>
            <a:off x="8164610" y="2729673"/>
            <a:ext cx="2256182" cy="606287"/>
          </a:xfrm>
          <a:prstGeom prst="round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Sport</a:t>
            </a:r>
          </a:p>
        </p:txBody>
      </p:sp>
      <p:sp>
        <p:nvSpPr>
          <p:cNvPr id="14" name="Lekerekített téglalap 13"/>
          <p:cNvSpPr/>
          <p:nvPr/>
        </p:nvSpPr>
        <p:spPr>
          <a:xfrm>
            <a:off x="8154673" y="3522318"/>
            <a:ext cx="2256182" cy="606287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Nemzetközi és civil kapcsolatok</a:t>
            </a:r>
          </a:p>
        </p:txBody>
      </p:sp>
      <p:sp>
        <p:nvSpPr>
          <p:cNvPr id="15" name="Lekerekített téglalap 14"/>
          <p:cNvSpPr/>
          <p:nvPr/>
        </p:nvSpPr>
        <p:spPr>
          <a:xfrm>
            <a:off x="8154673" y="4286228"/>
            <a:ext cx="2256182" cy="606287"/>
          </a:xfrm>
          <a:prstGeom prst="round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Turizmus, idegenforgalom</a:t>
            </a:r>
          </a:p>
        </p:txBody>
      </p:sp>
      <p:sp>
        <p:nvSpPr>
          <p:cNvPr id="16" name="Lekerekített téglalap 15"/>
          <p:cNvSpPr/>
          <p:nvPr/>
        </p:nvSpPr>
        <p:spPr>
          <a:xfrm>
            <a:off x="8164610" y="5031639"/>
            <a:ext cx="2256182" cy="606287"/>
          </a:xfrm>
          <a:prstGeom prst="round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Környezetvédelem</a:t>
            </a:r>
          </a:p>
        </p:txBody>
      </p:sp>
      <p:sp>
        <p:nvSpPr>
          <p:cNvPr id="17" name="Lekerekített téglalap 16"/>
          <p:cNvSpPr/>
          <p:nvPr/>
        </p:nvSpPr>
        <p:spPr>
          <a:xfrm>
            <a:off x="8154673" y="5814049"/>
            <a:ext cx="2256182" cy="606287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Önkormányzati igazgatás, költségvetés</a:t>
            </a:r>
            <a:endParaRPr lang="hu-HU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Lekerekített téglalap 17"/>
          <p:cNvSpPr/>
          <p:nvPr/>
        </p:nvSpPr>
        <p:spPr>
          <a:xfrm>
            <a:off x="735477" y="1080078"/>
            <a:ext cx="2700000" cy="108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Kunhegyes mikro-térségi centrum szerepének erősítése, településközi </a:t>
            </a:r>
            <a:r>
              <a:rPr lang="hu-HU" sz="1200" dirty="0" smtClean="0"/>
              <a:t>kapcsolatainak élénkítése</a:t>
            </a:r>
          </a:p>
          <a:p>
            <a:pPr algn="ctr"/>
            <a:r>
              <a:rPr lang="hu-HU" sz="1200" dirty="0" smtClean="0"/>
              <a:t>(GP. – 1. átfogó cél)</a:t>
            </a:r>
            <a:endParaRPr lang="hu-HU" sz="1200" dirty="0"/>
          </a:p>
        </p:txBody>
      </p:sp>
      <p:sp>
        <p:nvSpPr>
          <p:cNvPr id="19" name="Lekerekített téglalap 18"/>
          <p:cNvSpPr/>
          <p:nvPr/>
        </p:nvSpPr>
        <p:spPr>
          <a:xfrm>
            <a:off x="4296836" y="1097212"/>
            <a:ext cx="2700000" cy="10800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A helyi gazdasági hagyományokra és adottságokra, valamint a kulturális és táji </a:t>
            </a:r>
            <a:r>
              <a:rPr lang="hu-HU" sz="1200" dirty="0" smtClean="0"/>
              <a:t>örökségre alapozó</a:t>
            </a:r>
            <a:r>
              <a:rPr lang="hu-HU" sz="1200" dirty="0"/>
              <a:t>, rugalmas és versenyképes gazdasági szerkezet </a:t>
            </a:r>
            <a:r>
              <a:rPr lang="hu-HU" sz="1200" dirty="0" smtClean="0"/>
              <a:t>kialakítása </a:t>
            </a:r>
          </a:p>
          <a:p>
            <a:pPr algn="ctr"/>
            <a:r>
              <a:rPr lang="hu-HU" sz="1200" dirty="0" smtClean="0"/>
              <a:t>(GP. – 2. átfogó cél)</a:t>
            </a:r>
            <a:endParaRPr lang="hu-HU" sz="1200" dirty="0"/>
          </a:p>
        </p:txBody>
      </p:sp>
      <p:sp>
        <p:nvSpPr>
          <p:cNvPr id="20" name="Lekerekített téglalap 19"/>
          <p:cNvSpPr/>
          <p:nvPr/>
        </p:nvSpPr>
        <p:spPr>
          <a:xfrm>
            <a:off x="7931248" y="1052852"/>
            <a:ext cx="2700000" cy="10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„Élhető” város megteremtése a helyi közösségek szerepének növelésével és </a:t>
            </a:r>
            <a:r>
              <a:rPr lang="hu-HU" sz="1200" dirty="0" smtClean="0"/>
              <a:t>fenntartható település-fejlesztési </a:t>
            </a:r>
            <a:r>
              <a:rPr lang="hu-HU" sz="1200" dirty="0"/>
              <a:t>akciókkal</a:t>
            </a:r>
            <a:r>
              <a:rPr lang="hu-HU" sz="1200" dirty="0" smtClean="0"/>
              <a:t> </a:t>
            </a:r>
          </a:p>
          <a:p>
            <a:pPr algn="ctr"/>
            <a:r>
              <a:rPr lang="hu-HU" sz="1200" dirty="0" smtClean="0"/>
              <a:t>(GP. – 3. átfogó cél)</a:t>
            </a:r>
            <a:endParaRPr lang="hu-HU" sz="1200" dirty="0"/>
          </a:p>
        </p:txBody>
      </p:sp>
      <p:sp>
        <p:nvSpPr>
          <p:cNvPr id="21" name="Téglalap 20"/>
          <p:cNvSpPr/>
          <p:nvPr/>
        </p:nvSpPr>
        <p:spPr>
          <a:xfrm>
            <a:off x="2176144" y="273782"/>
            <a:ext cx="8030818" cy="519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Gazdasági program célrendszere és beavatkozásai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2" name="Lekerekített téglalap 21"/>
          <p:cNvSpPr/>
          <p:nvPr/>
        </p:nvSpPr>
        <p:spPr>
          <a:xfrm>
            <a:off x="874396" y="2737409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Munkahelyteremtés feltételeinek elősegítése</a:t>
            </a:r>
          </a:p>
        </p:txBody>
      </p:sp>
      <p:sp>
        <p:nvSpPr>
          <p:cNvPr id="24" name="Lekerekített téglalap 23"/>
          <p:cNvSpPr/>
          <p:nvPr/>
        </p:nvSpPr>
        <p:spPr>
          <a:xfrm>
            <a:off x="874396" y="4251470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Kommunális feladatok</a:t>
            </a:r>
          </a:p>
        </p:txBody>
      </p:sp>
      <p:sp>
        <p:nvSpPr>
          <p:cNvPr id="25" name="Lekerekített téglalap 24"/>
          <p:cNvSpPr/>
          <p:nvPr/>
        </p:nvSpPr>
        <p:spPr>
          <a:xfrm>
            <a:off x="874396" y="5025066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Lakáshelyzet</a:t>
            </a:r>
          </a:p>
        </p:txBody>
      </p:sp>
      <p:sp>
        <p:nvSpPr>
          <p:cNvPr id="26" name="Lekerekített téglalap 25"/>
          <p:cNvSpPr/>
          <p:nvPr/>
        </p:nvSpPr>
        <p:spPr>
          <a:xfrm>
            <a:off x="4518745" y="2737409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Egészségügy</a:t>
            </a:r>
          </a:p>
        </p:txBody>
      </p:sp>
      <p:sp>
        <p:nvSpPr>
          <p:cNvPr id="27" name="Lekerekített téglalap 26"/>
          <p:cNvSpPr/>
          <p:nvPr/>
        </p:nvSpPr>
        <p:spPr>
          <a:xfrm>
            <a:off x="4518745" y="3511005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Oktatás-nevelés</a:t>
            </a:r>
          </a:p>
        </p:txBody>
      </p:sp>
      <p:sp>
        <p:nvSpPr>
          <p:cNvPr id="28" name="Lekerekített téglalap 27"/>
          <p:cNvSpPr/>
          <p:nvPr/>
        </p:nvSpPr>
        <p:spPr>
          <a:xfrm>
            <a:off x="4518745" y="4284601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Településfejlesztés, városarculat</a:t>
            </a:r>
          </a:p>
        </p:txBody>
      </p:sp>
      <p:sp>
        <p:nvSpPr>
          <p:cNvPr id="29" name="Lekerekített téglalap 28"/>
          <p:cNvSpPr/>
          <p:nvPr/>
        </p:nvSpPr>
        <p:spPr>
          <a:xfrm>
            <a:off x="4518745" y="5025065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Közszolgáltatások (szemétszállítás, víz és csatorna)</a:t>
            </a:r>
          </a:p>
        </p:txBody>
      </p:sp>
      <p:sp>
        <p:nvSpPr>
          <p:cNvPr id="30" name="Lekerekített téglalap 29"/>
          <p:cNvSpPr/>
          <p:nvPr/>
        </p:nvSpPr>
        <p:spPr>
          <a:xfrm>
            <a:off x="874396" y="5765531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Szociálpolitika, családok támogatása</a:t>
            </a:r>
          </a:p>
        </p:txBody>
      </p:sp>
      <p:sp>
        <p:nvSpPr>
          <p:cNvPr id="31" name="Lekerekített téglalap 30"/>
          <p:cNvSpPr/>
          <p:nvPr/>
        </p:nvSpPr>
        <p:spPr>
          <a:xfrm>
            <a:off x="4518745" y="5812423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Kultúra, művészetek, közgyűjtemények</a:t>
            </a:r>
          </a:p>
        </p:txBody>
      </p:sp>
      <p:sp>
        <p:nvSpPr>
          <p:cNvPr id="32" name="Lekerekített téglalap 31"/>
          <p:cNvSpPr/>
          <p:nvPr/>
        </p:nvSpPr>
        <p:spPr>
          <a:xfrm>
            <a:off x="8163094" y="2728046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Sport</a:t>
            </a:r>
          </a:p>
        </p:txBody>
      </p:sp>
      <p:sp>
        <p:nvSpPr>
          <p:cNvPr id="33" name="Lekerekített téglalap 32"/>
          <p:cNvSpPr/>
          <p:nvPr/>
        </p:nvSpPr>
        <p:spPr>
          <a:xfrm>
            <a:off x="8153157" y="3520691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Nemzetközi és civil kapcsolatok</a:t>
            </a:r>
          </a:p>
        </p:txBody>
      </p:sp>
      <p:sp>
        <p:nvSpPr>
          <p:cNvPr id="34" name="Lekerekített téglalap 33"/>
          <p:cNvSpPr/>
          <p:nvPr/>
        </p:nvSpPr>
        <p:spPr>
          <a:xfrm>
            <a:off x="8153157" y="4284601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Turizmus, idegenforgalom</a:t>
            </a:r>
          </a:p>
        </p:txBody>
      </p:sp>
      <p:sp>
        <p:nvSpPr>
          <p:cNvPr id="35" name="Lekerekített téglalap 34"/>
          <p:cNvSpPr/>
          <p:nvPr/>
        </p:nvSpPr>
        <p:spPr>
          <a:xfrm>
            <a:off x="8163094" y="5030012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Környezetvédelem</a:t>
            </a:r>
          </a:p>
        </p:txBody>
      </p:sp>
      <p:sp>
        <p:nvSpPr>
          <p:cNvPr id="36" name="Lekerekített téglalap 35"/>
          <p:cNvSpPr/>
          <p:nvPr/>
        </p:nvSpPr>
        <p:spPr>
          <a:xfrm>
            <a:off x="8153157" y="5812422"/>
            <a:ext cx="2256182" cy="6062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Önkormányzati igazgatás, költségvetés</a:t>
            </a:r>
            <a:endParaRPr lang="hu-HU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7" name="Kép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38" y="134469"/>
            <a:ext cx="736114" cy="80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70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8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3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5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7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2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4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26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8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176144" y="273782"/>
            <a:ext cx="8030818" cy="519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Településfejlesztési Koncepció célrendszer javaslata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3" name="Lekerekített téglalap 2"/>
          <p:cNvSpPr/>
          <p:nvPr/>
        </p:nvSpPr>
        <p:spPr>
          <a:xfrm>
            <a:off x="527133" y="1080078"/>
            <a:ext cx="2700000" cy="108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Kunhegyes mikro-térségi centrum szerepének erősítése, településközi </a:t>
            </a:r>
            <a:r>
              <a:rPr lang="hu-HU" sz="1200" dirty="0" smtClean="0"/>
              <a:t>kapcsolatainak élénkítése</a:t>
            </a:r>
          </a:p>
          <a:p>
            <a:pPr algn="ctr"/>
            <a:r>
              <a:rPr lang="hu-HU" sz="1200" dirty="0" smtClean="0"/>
              <a:t>(GP. – 1. átfogó cél)</a:t>
            </a:r>
            <a:endParaRPr lang="hu-HU" sz="1200" dirty="0"/>
          </a:p>
        </p:txBody>
      </p:sp>
      <p:sp>
        <p:nvSpPr>
          <p:cNvPr id="4" name="Lekerekített téglalap 3"/>
          <p:cNvSpPr/>
          <p:nvPr/>
        </p:nvSpPr>
        <p:spPr>
          <a:xfrm>
            <a:off x="3390027" y="1080078"/>
            <a:ext cx="2700000" cy="10800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A helyi gazdasági hagyományokra és adottságokra, valamint a kulturális és táji </a:t>
            </a:r>
            <a:r>
              <a:rPr lang="hu-HU" sz="1200" dirty="0" smtClean="0"/>
              <a:t>örökségre alapozó</a:t>
            </a:r>
            <a:r>
              <a:rPr lang="hu-HU" sz="1200" dirty="0"/>
              <a:t>, rugalmas és versenyképes gazdasági szerkezet </a:t>
            </a:r>
            <a:r>
              <a:rPr lang="hu-HU" sz="1200" dirty="0" smtClean="0"/>
              <a:t>kialakítása </a:t>
            </a:r>
          </a:p>
          <a:p>
            <a:pPr algn="ctr"/>
            <a:r>
              <a:rPr lang="hu-HU" sz="1200" dirty="0" smtClean="0"/>
              <a:t>(GP. – 2. átfogó cél)</a:t>
            </a:r>
            <a:endParaRPr lang="hu-HU" sz="1200" dirty="0"/>
          </a:p>
        </p:txBody>
      </p:sp>
      <p:sp>
        <p:nvSpPr>
          <p:cNvPr id="5" name="Lekerekített téglalap 4"/>
          <p:cNvSpPr/>
          <p:nvPr/>
        </p:nvSpPr>
        <p:spPr>
          <a:xfrm>
            <a:off x="6264496" y="1078002"/>
            <a:ext cx="2700000" cy="10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„Élhető” város megteremtése a helyi közösségek szerepének növelésével és </a:t>
            </a:r>
            <a:r>
              <a:rPr lang="hu-HU" sz="1200" dirty="0" smtClean="0"/>
              <a:t>fenntartható település-fejlesztési </a:t>
            </a:r>
            <a:r>
              <a:rPr lang="hu-HU" sz="1200" dirty="0"/>
              <a:t>akciókkal</a:t>
            </a:r>
            <a:r>
              <a:rPr lang="hu-HU" sz="1200" dirty="0" smtClean="0"/>
              <a:t> </a:t>
            </a:r>
          </a:p>
          <a:p>
            <a:pPr algn="ctr"/>
            <a:r>
              <a:rPr lang="hu-HU" sz="1200" dirty="0" smtClean="0"/>
              <a:t>(GP. – 3. átfogó cél)</a:t>
            </a:r>
            <a:endParaRPr lang="hu-HU" sz="1200" dirty="0"/>
          </a:p>
        </p:txBody>
      </p:sp>
      <p:sp>
        <p:nvSpPr>
          <p:cNvPr id="6" name="Lekerekített téglalap 5"/>
          <p:cNvSpPr/>
          <p:nvPr/>
        </p:nvSpPr>
        <p:spPr>
          <a:xfrm>
            <a:off x="527133" y="1078002"/>
            <a:ext cx="2700000" cy="108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Térségi szerepkör</a:t>
            </a:r>
            <a:endParaRPr lang="hu-HU" sz="2000" dirty="0"/>
          </a:p>
        </p:txBody>
      </p:sp>
      <p:sp>
        <p:nvSpPr>
          <p:cNvPr id="7" name="Lekerekített téglalap 6"/>
          <p:cNvSpPr/>
          <p:nvPr/>
        </p:nvSpPr>
        <p:spPr>
          <a:xfrm>
            <a:off x="3342883" y="1066050"/>
            <a:ext cx="2700000" cy="10800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Gazdasági célok</a:t>
            </a:r>
            <a:endParaRPr lang="hu-HU" sz="2000" dirty="0"/>
          </a:p>
        </p:txBody>
      </p:sp>
      <p:sp>
        <p:nvSpPr>
          <p:cNvPr id="9" name="Lekerekített téglalap 8"/>
          <p:cNvSpPr/>
          <p:nvPr/>
        </p:nvSpPr>
        <p:spPr>
          <a:xfrm>
            <a:off x="6264496" y="1066050"/>
            <a:ext cx="2700000" cy="10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Társadalmi célok</a:t>
            </a:r>
            <a:endParaRPr lang="hu-HU" sz="2000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9186109" y="1078002"/>
            <a:ext cx="2700000" cy="10800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Épített és természeti környezet</a:t>
            </a:r>
            <a:endParaRPr lang="hu-HU" sz="20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925974" y="2662177"/>
            <a:ext cx="10174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Koncepció megtartja mindhárom átfogó célt, melyek rögzítik Kunhegyes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- térségi szerepkörre vonatkozó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- gazdaságfejlesztésre vonatkozó és</a:t>
            </a:r>
          </a:p>
          <a:p>
            <a:r>
              <a:rPr lang="hu-HU" sz="2400" dirty="0" smtClean="0"/>
              <a:t> - társadalmi szolidaritásra vonatkozó célkitűzéseit</a:t>
            </a:r>
            <a:endParaRPr lang="hu-HU" sz="2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925974" y="4747964"/>
            <a:ext cx="9664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Fentiek kiegészítéseként továbbá rögzíti új átfogó célként Kunhegyes épített és természeti környezetére vonatkozó célkitűzéseit</a:t>
            </a:r>
            <a:endParaRPr lang="hu-HU" sz="2400" dirty="0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38" y="134469"/>
            <a:ext cx="736114" cy="80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53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3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2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5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15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ekerekített téglalap 8"/>
          <p:cNvSpPr/>
          <p:nvPr/>
        </p:nvSpPr>
        <p:spPr>
          <a:xfrm>
            <a:off x="6264496" y="1066050"/>
            <a:ext cx="2700000" cy="10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Társadalmi célok</a:t>
            </a:r>
            <a:endParaRPr lang="hu-HU" sz="2000" dirty="0"/>
          </a:p>
        </p:txBody>
      </p:sp>
      <p:sp>
        <p:nvSpPr>
          <p:cNvPr id="7" name="Lekerekített téglalap 6"/>
          <p:cNvSpPr/>
          <p:nvPr/>
        </p:nvSpPr>
        <p:spPr>
          <a:xfrm>
            <a:off x="3342883" y="1066050"/>
            <a:ext cx="2700000" cy="10800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Gazdasági célok</a:t>
            </a:r>
            <a:endParaRPr lang="hu-HU" sz="2000" dirty="0"/>
          </a:p>
        </p:txBody>
      </p:sp>
      <p:sp>
        <p:nvSpPr>
          <p:cNvPr id="6" name="Lekerekített téglalap 5"/>
          <p:cNvSpPr/>
          <p:nvPr/>
        </p:nvSpPr>
        <p:spPr>
          <a:xfrm>
            <a:off x="527133" y="1078002"/>
            <a:ext cx="2700000" cy="108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Térségi szerepkör</a:t>
            </a:r>
            <a:endParaRPr lang="hu-HU" sz="2000" dirty="0"/>
          </a:p>
        </p:txBody>
      </p:sp>
      <p:sp>
        <p:nvSpPr>
          <p:cNvPr id="2" name="Téglalap 1"/>
          <p:cNvSpPr/>
          <p:nvPr/>
        </p:nvSpPr>
        <p:spPr>
          <a:xfrm>
            <a:off x="2176144" y="273782"/>
            <a:ext cx="8030818" cy="519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Településfejlesztési Koncepció célrendszer javaslata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9186109" y="1078002"/>
            <a:ext cx="2700000" cy="10800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Épített és természeti környezet</a:t>
            </a:r>
            <a:endParaRPr lang="hu-HU" sz="2000" dirty="0"/>
          </a:p>
        </p:txBody>
      </p:sp>
      <p:pic>
        <p:nvPicPr>
          <p:cNvPr id="25" name="Kép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38" y="134469"/>
            <a:ext cx="736114" cy="804941"/>
          </a:xfrm>
          <a:prstGeom prst="rect">
            <a:avLst/>
          </a:prstGeom>
        </p:spPr>
      </p:pic>
      <p:sp>
        <p:nvSpPr>
          <p:cNvPr id="26" name="Lekerekített téglalap 25"/>
          <p:cNvSpPr/>
          <p:nvPr/>
        </p:nvSpPr>
        <p:spPr>
          <a:xfrm>
            <a:off x="3351057" y="1077901"/>
            <a:ext cx="2700000" cy="10800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/>
              <a:t>A helyi gazdasági hagyományokra és adottságokra alapozó, rugalmas és versenyképes gazdasági szerkezet kialakítása </a:t>
            </a:r>
          </a:p>
        </p:txBody>
      </p:sp>
      <p:sp>
        <p:nvSpPr>
          <p:cNvPr id="27" name="Lekerekített téglalap 26"/>
          <p:cNvSpPr/>
          <p:nvPr/>
        </p:nvSpPr>
        <p:spPr>
          <a:xfrm>
            <a:off x="6270958" y="1059223"/>
            <a:ext cx="2700000" cy="10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Az életminőség és életszínvonal javítása, társadalmi megújulás</a:t>
            </a:r>
          </a:p>
        </p:txBody>
      </p:sp>
      <p:sp>
        <p:nvSpPr>
          <p:cNvPr id="28" name="Lekerekített téglalap 27"/>
          <p:cNvSpPr/>
          <p:nvPr/>
        </p:nvSpPr>
        <p:spPr>
          <a:xfrm>
            <a:off x="527133" y="1077901"/>
            <a:ext cx="2700000" cy="108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Kunhegyes mikro-térségi centrum szerepének erősítése, településközi kapcsolatainak </a:t>
            </a:r>
            <a:r>
              <a:rPr lang="hu-HU" sz="1600" dirty="0" smtClean="0"/>
              <a:t>élénkítése</a:t>
            </a:r>
            <a:endParaRPr lang="hu-HU" sz="2000" dirty="0"/>
          </a:p>
        </p:txBody>
      </p:sp>
      <p:sp>
        <p:nvSpPr>
          <p:cNvPr id="29" name="Lekerekített téglalap 28"/>
          <p:cNvSpPr/>
          <p:nvPr/>
        </p:nvSpPr>
        <p:spPr>
          <a:xfrm>
            <a:off x="9180836" y="1072670"/>
            <a:ext cx="2700000" cy="10800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minőségi városi épített és természeti környezet megőrzése, fejlesztése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0573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75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75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75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75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5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75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10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176144" y="273782"/>
            <a:ext cx="8030818" cy="519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Településfejlesztési Koncepció célrendszer javaslata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13" name="Lekerekített téglalap 12"/>
          <p:cNvSpPr/>
          <p:nvPr/>
        </p:nvSpPr>
        <p:spPr>
          <a:xfrm>
            <a:off x="6264496" y="3900806"/>
            <a:ext cx="2700000" cy="12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hu-HU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Humán infrastruktúra </a:t>
            </a: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minőségi fejlesztése</a:t>
            </a:r>
            <a:endParaRPr lang="hu-HU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Lekerekített téglalap 15"/>
          <p:cNvSpPr/>
          <p:nvPr/>
        </p:nvSpPr>
        <p:spPr>
          <a:xfrm>
            <a:off x="3377395" y="5431756"/>
            <a:ext cx="2700000" cy="1260000"/>
          </a:xfrm>
          <a:prstGeom prst="roundRect">
            <a:avLst/>
          </a:prstGeom>
          <a:solidFill>
            <a:srgbClr val="FA6F6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Kisléptékű turisztikai fejlesztések</a:t>
            </a:r>
          </a:p>
        </p:txBody>
      </p:sp>
      <p:sp>
        <p:nvSpPr>
          <p:cNvPr id="20" name="Lekerekített téglalap 19"/>
          <p:cNvSpPr/>
          <p:nvPr/>
        </p:nvSpPr>
        <p:spPr>
          <a:xfrm>
            <a:off x="527133" y="2428308"/>
            <a:ext cx="2699999" cy="12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Városmarketing</a:t>
            </a:r>
            <a:endParaRPr lang="hu-HU" sz="16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ekerekített téglalap 24"/>
          <p:cNvSpPr/>
          <p:nvPr/>
        </p:nvSpPr>
        <p:spPr>
          <a:xfrm>
            <a:off x="527133" y="3930032"/>
            <a:ext cx="2700000" cy="12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közszolgáltatások és a közintézmények fejlesztése</a:t>
            </a:r>
          </a:p>
        </p:txBody>
      </p:sp>
      <p:sp>
        <p:nvSpPr>
          <p:cNvPr id="26" name="Lekerekített téglalap 25"/>
          <p:cNvSpPr/>
          <p:nvPr/>
        </p:nvSpPr>
        <p:spPr>
          <a:xfrm>
            <a:off x="527132" y="5431756"/>
            <a:ext cx="2700000" cy="12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Biztonságos elérhetőség, környezetbarát közlekedés</a:t>
            </a:r>
          </a:p>
        </p:txBody>
      </p:sp>
      <p:sp>
        <p:nvSpPr>
          <p:cNvPr id="27" name="Lekerekített téglalap 26"/>
          <p:cNvSpPr/>
          <p:nvPr/>
        </p:nvSpPr>
        <p:spPr>
          <a:xfrm>
            <a:off x="3342883" y="2428308"/>
            <a:ext cx="2700000" cy="1260000"/>
          </a:xfrm>
          <a:prstGeom prst="roundRect">
            <a:avLst/>
          </a:prstGeom>
          <a:solidFill>
            <a:srgbClr val="FA6F6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vállalkozói infrastruktúra fenntartása</a:t>
            </a:r>
            <a:endParaRPr lang="hu-HU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Lekerekített téglalap 27"/>
          <p:cNvSpPr/>
          <p:nvPr/>
        </p:nvSpPr>
        <p:spPr>
          <a:xfrm>
            <a:off x="3342883" y="3931191"/>
            <a:ext cx="2700000" cy="1260000"/>
          </a:xfrm>
          <a:prstGeom prst="roundRect">
            <a:avLst/>
          </a:prstGeom>
          <a:solidFill>
            <a:srgbClr val="FA6F6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munkahelyteremtés, az értékteremtő közfoglalkoztatás és az önfoglalkoztatás elősegítése</a:t>
            </a:r>
          </a:p>
        </p:txBody>
      </p:sp>
      <p:sp>
        <p:nvSpPr>
          <p:cNvPr id="29" name="Lekerekített téglalap 28"/>
          <p:cNvSpPr/>
          <p:nvPr/>
        </p:nvSpPr>
        <p:spPr>
          <a:xfrm>
            <a:off x="6264496" y="2428308"/>
            <a:ext cx="2700000" cy="12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Társadalmi megújulás és a szegénység mérséklése</a:t>
            </a:r>
          </a:p>
        </p:txBody>
      </p:sp>
      <p:sp>
        <p:nvSpPr>
          <p:cNvPr id="30" name="Lekerekített téglalap 29"/>
          <p:cNvSpPr/>
          <p:nvPr/>
        </p:nvSpPr>
        <p:spPr>
          <a:xfrm>
            <a:off x="6274936" y="5431756"/>
            <a:ext cx="2700000" cy="12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Demokratikus helyi kormányzás, hatékony </a:t>
            </a:r>
            <a:r>
              <a:rPr lang="hu-HU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önkormányzatiság</a:t>
            </a:r>
            <a:endParaRPr lang="hu-HU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Lekerekített téglalap 30"/>
          <p:cNvSpPr/>
          <p:nvPr/>
        </p:nvSpPr>
        <p:spPr>
          <a:xfrm>
            <a:off x="9180836" y="2428308"/>
            <a:ext cx="2700000" cy="126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Épített </a:t>
            </a: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környezet, „zöld” </a:t>
            </a: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Kunhegyes </a:t>
            </a:r>
          </a:p>
        </p:txBody>
      </p:sp>
      <p:sp>
        <p:nvSpPr>
          <p:cNvPr id="32" name="Lekerekített téglalap 31"/>
          <p:cNvSpPr/>
          <p:nvPr/>
        </p:nvSpPr>
        <p:spPr>
          <a:xfrm>
            <a:off x="9186109" y="3906741"/>
            <a:ext cx="2700000" cy="126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természeti környezet megőrzése, fejlesztése</a:t>
            </a:r>
          </a:p>
        </p:txBody>
      </p:sp>
      <p:sp>
        <p:nvSpPr>
          <p:cNvPr id="33" name="Lekerekített téglalap 32"/>
          <p:cNvSpPr/>
          <p:nvPr/>
        </p:nvSpPr>
        <p:spPr>
          <a:xfrm>
            <a:off x="9172477" y="5463991"/>
            <a:ext cx="2700000" cy="126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Alacsony</a:t>
            </a:r>
            <a:r>
              <a:rPr lang="hu-H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presztízsű lakóterületek fejlesztése</a:t>
            </a:r>
          </a:p>
        </p:txBody>
      </p:sp>
      <p:pic>
        <p:nvPicPr>
          <p:cNvPr id="34" name="Kép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38" y="134469"/>
            <a:ext cx="736114" cy="804941"/>
          </a:xfrm>
          <a:prstGeom prst="rect">
            <a:avLst/>
          </a:prstGeom>
        </p:spPr>
      </p:pic>
      <p:sp>
        <p:nvSpPr>
          <p:cNvPr id="35" name="Lekerekített téglalap 34"/>
          <p:cNvSpPr/>
          <p:nvPr/>
        </p:nvSpPr>
        <p:spPr>
          <a:xfrm>
            <a:off x="527133" y="1077901"/>
            <a:ext cx="2700000" cy="108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Kunhegyes mikro-térségi centrum szerepének erősítése, településközi kapcsolatainak </a:t>
            </a:r>
            <a:r>
              <a:rPr lang="hu-HU" sz="1600" dirty="0" smtClean="0"/>
              <a:t>élénkítése</a:t>
            </a:r>
            <a:endParaRPr lang="hu-HU" sz="2000" dirty="0"/>
          </a:p>
        </p:txBody>
      </p:sp>
      <p:sp>
        <p:nvSpPr>
          <p:cNvPr id="36" name="Lekerekített téglalap 35"/>
          <p:cNvSpPr/>
          <p:nvPr/>
        </p:nvSpPr>
        <p:spPr>
          <a:xfrm>
            <a:off x="3351057" y="1077901"/>
            <a:ext cx="2700000" cy="10800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/>
              <a:t>A helyi gazdasági hagyományokra és adottságokra alapozó, rugalmas és versenyképes gazdasági szerkezet kialakítása </a:t>
            </a:r>
          </a:p>
        </p:txBody>
      </p:sp>
      <p:sp>
        <p:nvSpPr>
          <p:cNvPr id="37" name="Lekerekített téglalap 36"/>
          <p:cNvSpPr/>
          <p:nvPr/>
        </p:nvSpPr>
        <p:spPr>
          <a:xfrm>
            <a:off x="6270958" y="1059223"/>
            <a:ext cx="2700000" cy="10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Az életminőség és életszínvonal javítása, társadalmi megújulás</a:t>
            </a:r>
            <a:endParaRPr lang="hu-HU" sz="1600" dirty="0"/>
          </a:p>
        </p:txBody>
      </p:sp>
      <p:sp>
        <p:nvSpPr>
          <p:cNvPr id="38" name="Lekerekített téglalap 37"/>
          <p:cNvSpPr/>
          <p:nvPr/>
        </p:nvSpPr>
        <p:spPr>
          <a:xfrm>
            <a:off x="9180836" y="1072670"/>
            <a:ext cx="2700000" cy="10800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 minőségi városi épített és természeti környezet megőrzése, fejlesztése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46385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7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0" nodeType="withEffect">
                                  <p:stCondLst>
                                    <p:cond delay="1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1309</Words>
  <Application>Microsoft Office PowerPoint</Application>
  <PresentationFormat>Szélesvásznú</PresentationFormat>
  <Paragraphs>182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Papp György</dc:creator>
  <cp:lastModifiedBy>Papp György</cp:lastModifiedBy>
  <cp:revision>43</cp:revision>
  <dcterms:created xsi:type="dcterms:W3CDTF">2019-03-13T15:42:59Z</dcterms:created>
  <dcterms:modified xsi:type="dcterms:W3CDTF">2019-03-15T13:00:37Z</dcterms:modified>
</cp:coreProperties>
</file>